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20/12/1432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20/12/1432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20/12/1432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20/12/1432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20/12/1432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20/12/1432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20/12/1432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20/12/1432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20/12/1432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20/12/1432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20/12/1432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20/12/1432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file:///D:\internet\Basimnet0\Thin%20sections%20minerals%20&amp;%20volcanic%20microtextures_files\thinsect.jp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mailto:Basimgeo@yahoo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file:///D:\internet\Basimnet0\Thin%20sections%20minerals%20&amp;%20volcanic%20microtextures_files\plagtwins.jpg" TargetMode="External"/><Relationship Id="rId5" Type="http://schemas.openxmlformats.org/officeDocument/2006/relationships/image" Target="../media/image3.jpeg"/><Relationship Id="rId4" Type="http://schemas.openxmlformats.org/officeDocument/2006/relationships/image" Target="file:///D:\internet\Basimnet0\Thin%20sections%20minerals%20&amp;%20volcanic%20microtextures_files\mscpe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4500570"/>
            <a:ext cx="8572560" cy="2100266"/>
          </a:xfrm>
          <a:solidFill>
            <a:schemeClr val="tx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ar-IQ" sz="6400" b="1" u="sng" dirty="0" smtClean="0">
                <a:solidFill>
                  <a:schemeClr val="tx1"/>
                </a:solidFill>
                <a:cs typeface="Andalus" pitchFamily="2" charset="-78"/>
              </a:rPr>
              <a:t>إعداد</a:t>
            </a:r>
            <a:r>
              <a:rPr lang="ar-IQ" sz="6400" b="1" dirty="0" smtClean="0">
                <a:solidFill>
                  <a:schemeClr val="tx1"/>
                </a:solidFill>
                <a:cs typeface="Andalus" pitchFamily="2" charset="-78"/>
              </a:rPr>
              <a:t> </a:t>
            </a:r>
            <a:endParaRPr lang="en-US" sz="6400" b="1" dirty="0" smtClean="0">
              <a:solidFill>
                <a:schemeClr val="tx1"/>
              </a:solidFill>
              <a:cs typeface="Andalus" pitchFamily="2" charset="-78"/>
            </a:endParaRPr>
          </a:p>
          <a:p>
            <a:r>
              <a:rPr lang="ar-IQ" sz="3600" b="1" dirty="0" smtClean="0">
                <a:solidFill>
                  <a:schemeClr val="tx1"/>
                </a:solidFill>
              </a:rPr>
              <a:t>باسم حميد سلطان ألعبيدي</a:t>
            </a:r>
            <a:endParaRPr lang="en-US" sz="3600" b="1" dirty="0" smtClean="0">
              <a:solidFill>
                <a:schemeClr val="tx1"/>
              </a:solidFill>
            </a:endParaRPr>
          </a:p>
          <a:p>
            <a:r>
              <a:rPr lang="ar-IQ" sz="3600" b="1" dirty="0" smtClean="0">
                <a:solidFill>
                  <a:schemeClr val="tx1"/>
                </a:solidFill>
              </a:rPr>
              <a:t>2011م</a:t>
            </a:r>
            <a:endParaRPr lang="en-US" sz="3600" b="1" dirty="0" smtClean="0">
              <a:solidFill>
                <a:schemeClr val="tx1"/>
              </a:solidFill>
            </a:endParaRPr>
          </a:p>
          <a:p>
            <a:r>
              <a:rPr lang="ar-IQ" sz="3600" b="1" dirty="0" smtClean="0">
                <a:solidFill>
                  <a:schemeClr val="tx1"/>
                </a:solidFill>
              </a:rPr>
              <a:t> قسم علم الأرض-كلية العلوم-جامعة البصرة</a:t>
            </a:r>
            <a:endParaRPr lang="en-US" sz="3600" b="1" dirty="0" smtClean="0">
              <a:solidFill>
                <a:schemeClr val="tx1"/>
              </a:solidFill>
            </a:endParaRPr>
          </a:p>
          <a:p>
            <a:r>
              <a:rPr lang="en-US" sz="3600" b="1" u="sng" dirty="0" smtClean="0">
                <a:solidFill>
                  <a:schemeClr val="tx1"/>
                </a:solidFill>
                <a:hlinkClick r:id="rId2"/>
              </a:rPr>
              <a:t>Basimgeo@yahoo.com</a:t>
            </a:r>
            <a:endParaRPr lang="en-US" sz="3600" b="1" dirty="0" smtClean="0">
              <a:solidFill>
                <a:schemeClr val="tx1"/>
              </a:solidFill>
            </a:endParaRPr>
          </a:p>
          <a:p>
            <a:endParaRPr lang="ar-SA" sz="3600" b="1" dirty="0">
              <a:solidFill>
                <a:schemeClr val="tx1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8572528" cy="4143404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ar-IQ" sz="4800" b="1" dirty="0" smtClean="0"/>
              <a:t>بصرية </a:t>
            </a:r>
            <a:r>
              <a:rPr lang="ar-IQ" sz="4400" b="1" dirty="0" smtClean="0"/>
              <a:t>المعادن (ج/206)</a:t>
            </a:r>
            <a:br>
              <a:rPr lang="ar-IQ" sz="4400" b="1" dirty="0" smtClean="0"/>
            </a:br>
            <a:r>
              <a:rPr lang="ar-IQ" sz="4400" b="1" dirty="0" smtClean="0"/>
              <a:t>3</a:t>
            </a:r>
            <a:r>
              <a:rPr sz="4400" b="1" smtClean="0"/>
              <a:t/>
            </a:r>
            <a:br>
              <a:rPr sz="4400" b="1" smtClean="0"/>
            </a:br>
            <a:r>
              <a:rPr lang="ar-IQ" sz="4400" b="1" dirty="0" smtClean="0"/>
              <a:t> </a:t>
            </a:r>
            <a:r>
              <a:rPr lang="ar-IQ" sz="3600" b="1" dirty="0" smtClean="0"/>
              <a:t>ملاحظات في دراسة الشرائح الرقيقة للمعادن والصخور</a:t>
            </a:r>
            <a:r>
              <a:rPr sz="3600" smtClean="0"/>
              <a:t/>
            </a:r>
            <a:br>
              <a:rPr sz="3600" smtClean="0"/>
            </a:br>
            <a:r>
              <a:rPr sz="3600" b="1" smtClean="0"/>
              <a:t>Optical Mineralogy</a:t>
            </a:r>
            <a:r>
              <a:rPr sz="3600" smtClean="0"/>
              <a:t/>
            </a:r>
            <a:br>
              <a:rPr sz="3600" smtClean="0"/>
            </a:br>
            <a:r>
              <a:rPr sz="3600" b="1" smtClean="0"/>
              <a:t>(G</a:t>
            </a:r>
            <a:r>
              <a:rPr b="1" smtClean="0"/>
              <a:t>/206)</a:t>
            </a:r>
            <a:endParaRPr lang="ar-SA" dirty="0"/>
          </a:p>
        </p:txBody>
      </p:sp>
      <p:pic>
        <p:nvPicPr>
          <p:cNvPr id="1026" name="Picture 2" descr="D:\internet\Basimnet0\Thin sections minerals &amp; volcanic microtextures_files\mscpe.jp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6586744" y="2643182"/>
            <a:ext cx="2557256" cy="2846389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027" name="Picture 3" descr="D:\internet\Basimnet0\Thin sections minerals &amp; volcanic microtextures_files\plagtwins.jpg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285720" y="2714620"/>
            <a:ext cx="2301497" cy="175736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028" name="Picture 4" descr="D:\internet\Basimnet0\Thin sections minerals &amp; volcanic microtextures_files\thinsect.jpg"/>
          <p:cNvPicPr>
            <a:picLocks noChangeAspect="1" noChangeArrowheads="1"/>
          </p:cNvPicPr>
          <p:nvPr/>
        </p:nvPicPr>
        <p:blipFill>
          <a:blip r:embed="rId7" r:link="rId8"/>
          <a:srcRect/>
          <a:stretch>
            <a:fillRect/>
          </a:stretch>
        </p:blipFill>
        <p:spPr bwMode="auto">
          <a:xfrm>
            <a:off x="285720" y="4643446"/>
            <a:ext cx="2500330" cy="7143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417638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r"/>
            <a:r>
              <a:rPr lang="ar-IQ" sz="3600" b="1" u="sng" dirty="0" smtClean="0">
                <a:solidFill>
                  <a:schemeClr val="tx1"/>
                </a:solidFill>
              </a:rPr>
              <a:t>* المــعــــادن </a:t>
            </a:r>
            <a:r>
              <a:rPr lang="ar-IQ" sz="3600" b="1" u="sng" dirty="0" smtClean="0">
                <a:solidFill>
                  <a:schemeClr val="tx1"/>
                </a:solidFill>
              </a:rPr>
              <a:t>المعتمة:- </a:t>
            </a:r>
            <a:r>
              <a:rPr lang="en-US" sz="3600" b="1" u="sng" dirty="0" smtClean="0">
                <a:solidFill>
                  <a:schemeClr val="tx1"/>
                </a:solidFill>
              </a:rPr>
              <a:t>Opaque  </a:t>
            </a:r>
            <a:r>
              <a:rPr lang="en-US" sz="3600" b="1" u="sng" dirty="0" smtClean="0">
                <a:solidFill>
                  <a:schemeClr val="tx1"/>
                </a:solidFill>
              </a:rPr>
              <a:t>Minerals</a:t>
            </a:r>
            <a:r>
              <a:rPr lang="ar-IQ" sz="3600" b="1" u="sng" dirty="0" smtClean="0">
                <a:solidFill>
                  <a:schemeClr val="tx1"/>
                </a:solidFill>
              </a:rPr>
              <a:t> </a:t>
            </a:r>
            <a:endParaRPr lang="ar-SA" sz="3600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IQ" b="1" dirty="0" smtClean="0"/>
              <a:t>وهي المعادن التي لا تسمح بمرور الضوء خلالها لذلك تظهر معتمة سوداء في الضوء المستقطب الاعتيادي أو تحت المستقطبين المتعامدين ، ومن أهم أمثلتها :-</a:t>
            </a:r>
            <a:endParaRPr lang="en-US" dirty="0" smtClean="0"/>
          </a:p>
          <a:p>
            <a:r>
              <a:rPr lang="ar-IQ" b="1" dirty="0" smtClean="0"/>
              <a:t>معادن </a:t>
            </a:r>
            <a:r>
              <a:rPr lang="ar-IQ" b="1" dirty="0" err="1" smtClean="0"/>
              <a:t>اكاسيد</a:t>
            </a:r>
            <a:r>
              <a:rPr lang="ar-IQ" b="1" dirty="0" smtClean="0"/>
              <a:t> الحديد(</a:t>
            </a:r>
            <a:r>
              <a:rPr lang="en-US" b="1" dirty="0" smtClean="0"/>
              <a:t>Magnetite, Hematite, pyrite</a:t>
            </a:r>
            <a:r>
              <a:rPr lang="ar-IQ" b="1" dirty="0" smtClean="0"/>
              <a:t>)</a:t>
            </a:r>
            <a:r>
              <a:rPr lang="en-US" b="1" dirty="0" smtClean="0"/>
              <a:t> ,</a:t>
            </a:r>
            <a:r>
              <a:rPr lang="en-US" b="1" dirty="0" smtClean="0"/>
              <a:t>chalcopyrite</a:t>
            </a:r>
            <a:r>
              <a:rPr lang="ar-IQ" b="1" dirty="0" smtClean="0"/>
              <a:t> </a:t>
            </a:r>
            <a:r>
              <a:rPr lang="en-US" b="1" dirty="0" smtClean="0"/>
              <a:t>Graphite</a:t>
            </a:r>
            <a:r>
              <a:rPr lang="en-US" b="1" dirty="0" smtClean="0"/>
              <a:t>, </a:t>
            </a:r>
            <a:r>
              <a:rPr lang="en-US" b="1" dirty="0" err="1" smtClean="0"/>
              <a:t>Sphalerite</a:t>
            </a:r>
            <a:r>
              <a:rPr lang="ar-IQ" b="1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F:\المحاضرات\بصرية المعادن\Metamorphic minerals image gallery3_files\antigorite-1-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024338"/>
            <a:ext cx="3357586" cy="24764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417638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r"/>
            <a:r>
              <a:rPr lang="ar-IQ" sz="3600" b="1" u="sng" dirty="0" smtClean="0">
                <a:solidFill>
                  <a:schemeClr val="tx1"/>
                </a:solidFill>
              </a:rPr>
              <a:t>* المــعــــادن المتجـــانسة بصــرياً :- </a:t>
            </a:r>
            <a:r>
              <a:rPr lang="en-US" sz="3600" b="1" u="sng" dirty="0" smtClean="0">
                <a:solidFill>
                  <a:schemeClr val="tx1"/>
                </a:solidFill>
              </a:rPr>
              <a:t>Isotropic  Minerals</a:t>
            </a:r>
            <a:r>
              <a:rPr lang="ar-IQ" sz="3600" b="1" u="sng" dirty="0" smtClean="0">
                <a:solidFill>
                  <a:schemeClr val="tx1"/>
                </a:solidFill>
              </a:rPr>
              <a:t> </a:t>
            </a:r>
            <a:endParaRPr lang="ar-SA" sz="3600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IQ" b="1" dirty="0" smtClean="0"/>
              <a:t>وهي معادن تصبح معتمة عند إدخال المحلل إلى مسار الضوء ، ومن أهم أنواعها:-</a:t>
            </a:r>
            <a:endParaRPr lang="en-US" dirty="0" smtClean="0"/>
          </a:p>
          <a:p>
            <a:pPr algn="l" rtl="0"/>
            <a:r>
              <a:rPr lang="en-US" b="1" dirty="0" smtClean="0"/>
              <a:t>Garnet ( </a:t>
            </a:r>
            <a:r>
              <a:rPr lang="en-US" b="1" dirty="0" err="1" smtClean="0"/>
              <a:t>Almendite</a:t>
            </a:r>
            <a:r>
              <a:rPr lang="en-US" b="1" dirty="0" smtClean="0"/>
              <a:t> ,Melanite or Andradite), Fluorite,  </a:t>
            </a:r>
            <a:r>
              <a:rPr lang="en-US" b="1" dirty="0" err="1" smtClean="0"/>
              <a:t>Spinel</a:t>
            </a:r>
            <a:r>
              <a:rPr lang="en-US" b="1" dirty="0" smtClean="0"/>
              <a:t> , </a:t>
            </a:r>
            <a:r>
              <a:rPr lang="en-US" b="1" dirty="0" err="1" smtClean="0"/>
              <a:t>Sodolite</a:t>
            </a:r>
            <a:r>
              <a:rPr lang="en-US" b="1" dirty="0" smtClean="0"/>
              <a:t>,  </a:t>
            </a:r>
            <a:r>
              <a:rPr lang="en-US" b="1" dirty="0" err="1" smtClean="0"/>
              <a:t>Neosean</a:t>
            </a:r>
            <a:r>
              <a:rPr lang="en-US" b="1" dirty="0" smtClean="0"/>
              <a:t> ,Opal ,Volcanic glass.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57158" y="1447800"/>
            <a:ext cx="8786842" cy="5053034"/>
          </a:xfrm>
        </p:spPr>
        <p:txBody>
          <a:bodyPr>
            <a:normAutofit fontScale="85000" lnSpcReduction="20000"/>
          </a:bodyPr>
          <a:lstStyle/>
          <a:p>
            <a:pPr algn="l">
              <a:buNone/>
            </a:pPr>
            <a:r>
              <a:rPr lang="ar-IQ" sz="3800" b="1" dirty="0" smtClean="0">
                <a:solidFill>
                  <a:srgbClr val="FF0000"/>
                </a:solidFill>
              </a:rPr>
              <a:t>- </a:t>
            </a:r>
            <a:r>
              <a:rPr lang="en-US" sz="3800" b="1" dirty="0" smtClean="0">
                <a:solidFill>
                  <a:srgbClr val="FF0000"/>
                </a:solidFill>
              </a:rPr>
              <a:t> Garnet</a:t>
            </a:r>
            <a:r>
              <a:rPr lang="ar-IQ" sz="3800" b="1" dirty="0" smtClean="0">
                <a:solidFill>
                  <a:srgbClr val="FF0000"/>
                </a:solidFill>
              </a:rPr>
              <a:t>:-1</a:t>
            </a:r>
            <a:endParaRPr lang="en-US" sz="3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a-</a:t>
            </a:r>
            <a:r>
              <a:rPr lang="en-US" b="1" u="sng" dirty="0" err="1" smtClean="0">
                <a:solidFill>
                  <a:srgbClr val="0070C0"/>
                </a:solidFill>
              </a:rPr>
              <a:t>Almendite</a:t>
            </a:r>
            <a:r>
              <a:rPr lang="en-US" b="1" u="sng" dirty="0" smtClean="0">
                <a:solidFill>
                  <a:srgbClr val="0070C0"/>
                </a:solidFill>
              </a:rPr>
              <a:t>:-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ar-IQ" b="1" dirty="0" smtClean="0"/>
              <a:t>- معدن شائع في الصخور المتحولة ، واهم صفاته:-</a:t>
            </a:r>
            <a:endParaRPr lang="en-US" dirty="0" smtClean="0"/>
          </a:p>
          <a:p>
            <a:pPr>
              <a:buNone/>
            </a:pPr>
            <a:r>
              <a:rPr lang="ar-IQ" b="1" dirty="0" smtClean="0"/>
              <a:t>عديم اللون ،منتظم الشكل كامل الأوجه متساوي الأبعاد، </a:t>
            </a:r>
            <a:r>
              <a:rPr lang="ar-IQ" b="1" dirty="0" err="1" smtClean="0"/>
              <a:t>نتوءه</a:t>
            </a:r>
            <a:r>
              <a:rPr lang="ar-IQ" b="1" dirty="0" smtClean="0"/>
              <a:t> عال ،يسّود تماماً تحت المستقطبين المتعامدين لأنه من المعادن المتجانسة بصرياً.</a:t>
            </a:r>
            <a:endParaRPr lang="en-US" dirty="0" smtClean="0"/>
          </a:p>
          <a:p>
            <a:pPr>
              <a:buNone/>
            </a:pPr>
            <a:r>
              <a:rPr lang="ar-IQ" b="1" dirty="0" smtClean="0"/>
              <a:t>- يحوي أحيانا شوائب من </a:t>
            </a:r>
            <a:r>
              <a:rPr lang="ar-IQ" b="1" dirty="0" err="1" smtClean="0"/>
              <a:t>المغنتايت</a:t>
            </a:r>
            <a:r>
              <a:rPr lang="ar-IQ" b="1" dirty="0" smtClean="0"/>
              <a:t> والكوارتز في داخله وتكون براقة </a:t>
            </a:r>
            <a:r>
              <a:rPr lang="ar-IQ" b="1" dirty="0" err="1" smtClean="0"/>
              <a:t>واكاسيد</a:t>
            </a:r>
            <a:r>
              <a:rPr lang="ar-IQ" b="1" dirty="0" smtClean="0"/>
              <a:t> الحديد بصورة داكنة وهذه الشوائب تكون أحيانا كثيرة وكالمنخل في شكلها معطية ما يسمى بالنسيج المنخلي (</a:t>
            </a:r>
            <a:r>
              <a:rPr lang="en-US" b="1" dirty="0" smtClean="0"/>
              <a:t>Sieve Texture</a:t>
            </a:r>
            <a:r>
              <a:rPr lang="ar-IQ" b="1" dirty="0" smtClean="0"/>
              <a:t>)، وأحيانا يحوي بعض الشقوق في داخله.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0070C0"/>
                </a:solidFill>
              </a:rPr>
              <a:t>b</a:t>
            </a:r>
            <a:r>
              <a:rPr lang="en-US" b="1" u="sng" dirty="0" smtClean="0">
                <a:solidFill>
                  <a:srgbClr val="0070C0"/>
                </a:solidFill>
              </a:rPr>
              <a:t>- Melanite  or Andradite:-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ar-IQ" b="1" dirty="0" smtClean="0"/>
              <a:t>- معدن شائع في الصخور النارية واهم صفاته:-</a:t>
            </a:r>
            <a:endParaRPr lang="en-US" dirty="0" smtClean="0"/>
          </a:p>
          <a:p>
            <a:pPr>
              <a:buNone/>
            </a:pPr>
            <a:r>
              <a:rPr lang="ar-IQ" b="1" dirty="0" smtClean="0"/>
              <a:t>نفس مواصفات المعدن أعلاه </a:t>
            </a:r>
            <a:r>
              <a:rPr lang="en-US" b="1" dirty="0" err="1" smtClean="0"/>
              <a:t>Almendite</a:t>
            </a:r>
            <a:r>
              <a:rPr lang="ar-IQ" b="1" dirty="0" smtClean="0"/>
              <a:t> (لونه بني وبدون تغير لوني)، </a:t>
            </a:r>
            <a:r>
              <a:rPr lang="ar-IQ" b="1" dirty="0" err="1" smtClean="0"/>
              <a:t>نتوءه</a:t>
            </a:r>
            <a:r>
              <a:rPr lang="ar-IQ" b="1" dirty="0" smtClean="0"/>
              <a:t> عال ،متساوي الأبعاد كامل الأوجه ،ويحوي ظاهرة </a:t>
            </a:r>
            <a:r>
              <a:rPr lang="ar-IQ" b="1" dirty="0" err="1" smtClean="0"/>
              <a:t>التنطق</a:t>
            </a:r>
            <a:r>
              <a:rPr lang="ar-IQ" b="1" dirty="0" smtClean="0"/>
              <a:t> التي تميزه عن </a:t>
            </a:r>
            <a:r>
              <a:rPr lang="en-US" b="1" dirty="0" err="1" smtClean="0"/>
              <a:t>Almendite</a:t>
            </a:r>
            <a:r>
              <a:rPr lang="ar-IQ" b="1" dirty="0" smtClean="0"/>
              <a:t> فضلاً عن اللون. </a:t>
            </a:r>
            <a:endParaRPr lang="ar-SA" dirty="0"/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r"/>
            <a:r>
              <a:rPr lang="ar-IQ" sz="3600" b="1" u="sng" dirty="0" smtClean="0">
                <a:solidFill>
                  <a:schemeClr val="tx1"/>
                </a:solidFill>
              </a:rPr>
              <a:t>* المــعــــادن المتجـــانسة بصــرياً :- </a:t>
            </a:r>
            <a:r>
              <a:rPr lang="en-US" sz="3600" b="1" u="sng" dirty="0" smtClean="0">
                <a:solidFill>
                  <a:schemeClr val="tx1"/>
                </a:solidFill>
              </a:rPr>
              <a:t>Isotropic  Minerals</a:t>
            </a:r>
            <a:r>
              <a:rPr lang="ar-IQ" sz="3600" b="1" u="sng" dirty="0" smtClean="0">
                <a:solidFill>
                  <a:schemeClr val="tx1"/>
                </a:solidFill>
              </a:rPr>
              <a:t> </a:t>
            </a:r>
            <a:endParaRPr lang="ar-SA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ar-IQ" sz="3500" b="1" dirty="0" smtClean="0">
                <a:solidFill>
                  <a:srgbClr val="0070C0"/>
                </a:solidFill>
              </a:rPr>
              <a:t>2- </a:t>
            </a:r>
            <a:r>
              <a:rPr lang="en-US" sz="3500" b="1" dirty="0" smtClean="0">
                <a:solidFill>
                  <a:srgbClr val="0070C0"/>
                </a:solidFill>
              </a:rPr>
              <a:t>Fluorite</a:t>
            </a:r>
            <a:r>
              <a:rPr lang="ar-IQ" sz="3500" b="1" dirty="0" smtClean="0">
                <a:solidFill>
                  <a:srgbClr val="0070C0"/>
                </a:solidFill>
              </a:rPr>
              <a:t> :-     </a:t>
            </a:r>
            <a:r>
              <a:rPr lang="en-US" sz="3500" b="1" dirty="0" smtClean="0">
                <a:solidFill>
                  <a:srgbClr val="0070C0"/>
                </a:solidFill>
              </a:rPr>
              <a:t>(CaF</a:t>
            </a:r>
            <a:r>
              <a:rPr lang="en-US" sz="2200" b="1" dirty="0" smtClean="0">
                <a:solidFill>
                  <a:srgbClr val="0070C0"/>
                </a:solidFill>
              </a:rPr>
              <a:t>2</a:t>
            </a:r>
            <a:r>
              <a:rPr lang="en-US" sz="3500" b="1" dirty="0" smtClean="0">
                <a:solidFill>
                  <a:srgbClr val="0070C0"/>
                </a:solidFill>
              </a:rPr>
              <a:t>)</a:t>
            </a:r>
            <a:endParaRPr lang="en-US" sz="35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 </a:t>
            </a:r>
          </a:p>
          <a:p>
            <a:pPr>
              <a:buNone/>
            </a:pPr>
            <a:r>
              <a:rPr lang="ar-IQ" b="1" dirty="0" smtClean="0"/>
              <a:t>- الانفصام مكعب أو ثماني الأوجه (نادر) ،أهم صفه فيه ينتشر في </a:t>
            </a:r>
            <a:r>
              <a:rPr lang="ar-IQ" b="1" dirty="0" err="1" smtClean="0"/>
              <a:t>حافاته</a:t>
            </a:r>
            <a:r>
              <a:rPr lang="ar-IQ" b="1" dirty="0" smtClean="0"/>
              <a:t> على شكل بلورات صغيره ذات أشكال مثلثة حادة </a:t>
            </a:r>
            <a:r>
              <a:rPr lang="ar-IQ" b="1" dirty="0" err="1" smtClean="0"/>
              <a:t>والنتوء</a:t>
            </a:r>
            <a:r>
              <a:rPr lang="ar-IQ" b="1" dirty="0" smtClean="0"/>
              <a:t> سالب عال ، أحيانا وردي اللون أو اصفر أو شفاف ويكون معتم تحت المستقطبين المتعامدين.</a:t>
            </a:r>
            <a:endParaRPr lang="en-US" dirty="0" smtClean="0"/>
          </a:p>
          <a:p>
            <a:pPr>
              <a:buNone/>
            </a:pPr>
            <a:r>
              <a:rPr lang="ar-IQ" b="1" dirty="0" smtClean="0"/>
              <a:t> 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ar-IQ" sz="3500" b="1" dirty="0" smtClean="0">
                <a:solidFill>
                  <a:srgbClr val="0070C0"/>
                </a:solidFill>
              </a:rPr>
              <a:t>3- </a:t>
            </a:r>
            <a:r>
              <a:rPr lang="en-US" sz="3500" b="1" dirty="0" smtClean="0">
                <a:solidFill>
                  <a:srgbClr val="0070C0"/>
                </a:solidFill>
              </a:rPr>
              <a:t>  -:Spinal</a:t>
            </a:r>
            <a:r>
              <a:rPr lang="ar-IQ" sz="3500" b="1" dirty="0" smtClean="0">
                <a:solidFill>
                  <a:srgbClr val="0070C0"/>
                </a:solidFill>
              </a:rPr>
              <a:t>  </a:t>
            </a:r>
            <a:endParaRPr lang="en-US" sz="35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ar-IQ" b="1" dirty="0" smtClean="0"/>
              <a:t>- يكون عديم اللون أو اخضر أو زيتوني ، غير كامل الأوجه </a:t>
            </a:r>
            <a:r>
              <a:rPr lang="ar-IQ" b="1" dirty="0" err="1" smtClean="0"/>
              <a:t>نتوءه</a:t>
            </a:r>
            <a:r>
              <a:rPr lang="ar-IQ" b="1" dirty="0" smtClean="0"/>
              <a:t> عال ،معتم واسود تحت المستقطبين ، تكون عادة بشكل حبيبات عديمة أو كاملة الأوجه.</a:t>
            </a:r>
            <a:endParaRPr lang="en-US" dirty="0" smtClean="0"/>
          </a:p>
          <a:p>
            <a:endParaRPr lang="ar-SA" dirty="0"/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r"/>
            <a:r>
              <a:rPr lang="ar-IQ" sz="3600" b="1" u="sng" dirty="0" smtClean="0">
                <a:solidFill>
                  <a:schemeClr val="tx1"/>
                </a:solidFill>
              </a:rPr>
              <a:t>* المــعــــادن المتجـــانسة بصــرياً :- </a:t>
            </a:r>
            <a:r>
              <a:rPr lang="en-US" sz="3600" b="1" u="sng" dirty="0" smtClean="0">
                <a:solidFill>
                  <a:schemeClr val="tx1"/>
                </a:solidFill>
              </a:rPr>
              <a:t>Isotropic  Minerals</a:t>
            </a:r>
            <a:r>
              <a:rPr lang="ar-IQ" sz="3600" b="1" u="sng" dirty="0" smtClean="0">
                <a:solidFill>
                  <a:schemeClr val="tx1"/>
                </a:solidFill>
              </a:rPr>
              <a:t> </a:t>
            </a:r>
            <a:endParaRPr lang="ar-SA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ar-IQ" sz="3500" b="1" dirty="0" smtClean="0">
                <a:solidFill>
                  <a:srgbClr val="0070C0"/>
                </a:solidFill>
              </a:rPr>
              <a:t>4- </a:t>
            </a:r>
            <a:r>
              <a:rPr lang="en-US" sz="3500" b="1" dirty="0" smtClean="0">
                <a:solidFill>
                  <a:srgbClr val="0070C0"/>
                </a:solidFill>
              </a:rPr>
              <a:t> </a:t>
            </a:r>
            <a:r>
              <a:rPr lang="en-US" sz="3500" b="1" dirty="0" err="1" smtClean="0">
                <a:solidFill>
                  <a:srgbClr val="0070C0"/>
                </a:solidFill>
              </a:rPr>
              <a:t>Sodolite</a:t>
            </a:r>
            <a:r>
              <a:rPr lang="en-US" sz="3500" b="1" dirty="0" smtClean="0">
                <a:solidFill>
                  <a:srgbClr val="0070C0"/>
                </a:solidFill>
              </a:rPr>
              <a:t> </a:t>
            </a:r>
            <a:r>
              <a:rPr lang="ar-IQ" sz="3500" b="1" dirty="0" smtClean="0">
                <a:solidFill>
                  <a:srgbClr val="0070C0"/>
                </a:solidFill>
              </a:rPr>
              <a:t>:-</a:t>
            </a:r>
            <a:endParaRPr lang="en-US" sz="35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ar-IQ" b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ar-IQ" b="1" dirty="0" smtClean="0"/>
              <a:t>- يتواجد بشكل حبيبات صغيرة موجودة ضمن كتل تشبه العناقيد .</a:t>
            </a:r>
            <a:endParaRPr lang="en-US" dirty="0" smtClean="0"/>
          </a:p>
          <a:p>
            <a:pPr>
              <a:buNone/>
            </a:pPr>
            <a:r>
              <a:rPr lang="ar-IQ" b="1" dirty="0" smtClean="0"/>
              <a:t>- عديم اللون أو رصاصي أو وردي .</a:t>
            </a:r>
            <a:endParaRPr lang="en-US" dirty="0" smtClean="0"/>
          </a:p>
          <a:p>
            <a:pPr>
              <a:buNone/>
            </a:pPr>
            <a:r>
              <a:rPr lang="ar-IQ" b="1" dirty="0" smtClean="0"/>
              <a:t>- متساوي الأبعاد كامل الأوجه ، </a:t>
            </a:r>
            <a:r>
              <a:rPr lang="ar-IQ" b="1" dirty="0" err="1" smtClean="0"/>
              <a:t>نتوءه</a:t>
            </a:r>
            <a:r>
              <a:rPr lang="ar-IQ" b="1" dirty="0" smtClean="0"/>
              <a:t> عال – متوسط.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 </a:t>
            </a:r>
            <a:endParaRPr lang="en-US" sz="30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ar-IQ" sz="3000" b="1" dirty="0" smtClean="0">
                <a:solidFill>
                  <a:srgbClr val="0070C0"/>
                </a:solidFill>
              </a:rPr>
              <a:t>5- </a:t>
            </a:r>
            <a:r>
              <a:rPr lang="en-US" sz="3000" b="1" dirty="0" err="1" smtClean="0">
                <a:solidFill>
                  <a:srgbClr val="0070C0"/>
                </a:solidFill>
              </a:rPr>
              <a:t>Neosean</a:t>
            </a:r>
            <a:r>
              <a:rPr lang="en-US" sz="3000" b="1" dirty="0" smtClean="0">
                <a:solidFill>
                  <a:srgbClr val="0070C0"/>
                </a:solidFill>
              </a:rPr>
              <a:t>  or </a:t>
            </a:r>
            <a:r>
              <a:rPr lang="en-US" sz="3000" b="1" dirty="0" err="1" smtClean="0">
                <a:solidFill>
                  <a:srgbClr val="0070C0"/>
                </a:solidFill>
              </a:rPr>
              <a:t>Nosean</a:t>
            </a:r>
            <a:r>
              <a:rPr lang="ar-IQ" sz="3000" b="1" dirty="0" smtClean="0">
                <a:solidFill>
                  <a:srgbClr val="0070C0"/>
                </a:solidFill>
              </a:rPr>
              <a:t>  :-</a:t>
            </a:r>
            <a:endParaRPr lang="en-US" sz="30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ar-IQ" sz="3000" dirty="0" smtClean="0">
                <a:solidFill>
                  <a:srgbClr val="0070C0"/>
                </a:solidFill>
              </a:rPr>
              <a:t> </a:t>
            </a:r>
            <a:endParaRPr lang="en-US" sz="30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ar-IQ" b="1" dirty="0" smtClean="0"/>
              <a:t>- بلورات ناقصة الأوجه تحوي حافات متآكلة عديم اللون غالباً.</a:t>
            </a:r>
            <a:endParaRPr lang="en-US" dirty="0" smtClean="0"/>
          </a:p>
          <a:p>
            <a:pPr>
              <a:buNone/>
            </a:pPr>
            <a:r>
              <a:rPr lang="ar-IQ" b="1" dirty="0" smtClean="0"/>
              <a:t>الحافات داكنة عميقة ( بني داكن).</a:t>
            </a:r>
            <a:endParaRPr lang="en-US" dirty="0" smtClean="0"/>
          </a:p>
          <a:p>
            <a:pPr>
              <a:buNone/>
            </a:pPr>
            <a:r>
              <a:rPr lang="ar-IQ" b="1" dirty="0" smtClean="0"/>
              <a:t>وجود ما يشبه القنوات الداخلية ( الصفة المميزة).</a:t>
            </a:r>
            <a:endParaRPr lang="en-US" dirty="0" smtClean="0"/>
          </a:p>
          <a:p>
            <a:endParaRPr lang="ar-SA" dirty="0"/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r"/>
            <a:r>
              <a:rPr lang="ar-IQ" sz="3600" b="1" u="sng" dirty="0" smtClean="0">
                <a:solidFill>
                  <a:schemeClr val="tx1"/>
                </a:solidFill>
              </a:rPr>
              <a:t>* المــعــــادن المتجـــانسة بصــرياً :- </a:t>
            </a:r>
            <a:r>
              <a:rPr lang="en-US" sz="3600" b="1" u="sng" dirty="0" smtClean="0">
                <a:solidFill>
                  <a:schemeClr val="tx1"/>
                </a:solidFill>
              </a:rPr>
              <a:t>Isotropic  Minerals</a:t>
            </a:r>
            <a:r>
              <a:rPr lang="ar-IQ" sz="3600" b="1" u="sng" dirty="0" smtClean="0">
                <a:solidFill>
                  <a:schemeClr val="tx1"/>
                </a:solidFill>
              </a:rPr>
              <a:t> </a:t>
            </a:r>
            <a:endParaRPr lang="ar-SA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sz="3000" b="1" dirty="0" smtClean="0">
                <a:solidFill>
                  <a:srgbClr val="00B0F0"/>
                </a:solidFill>
              </a:rPr>
              <a:t>6- </a:t>
            </a:r>
            <a:r>
              <a:rPr lang="en-US" sz="3000" b="1" dirty="0" smtClean="0">
                <a:solidFill>
                  <a:srgbClr val="00B0F0"/>
                </a:solidFill>
              </a:rPr>
              <a:t>Opal</a:t>
            </a:r>
            <a:r>
              <a:rPr lang="ar-IQ" sz="3000" b="1" dirty="0" smtClean="0">
                <a:solidFill>
                  <a:srgbClr val="00B0F0"/>
                </a:solidFill>
              </a:rPr>
              <a:t>  :-    ( </a:t>
            </a:r>
            <a:r>
              <a:rPr lang="en-US" sz="3000" b="1" dirty="0" smtClean="0">
                <a:solidFill>
                  <a:srgbClr val="00B0F0"/>
                </a:solidFill>
              </a:rPr>
              <a:t>SiO</a:t>
            </a:r>
            <a:r>
              <a:rPr lang="en-US" sz="2200" b="1" dirty="0" smtClean="0">
                <a:solidFill>
                  <a:srgbClr val="00B0F0"/>
                </a:solidFill>
              </a:rPr>
              <a:t>2</a:t>
            </a:r>
            <a:r>
              <a:rPr lang="en-US" sz="3000" b="1" dirty="0" smtClean="0">
                <a:solidFill>
                  <a:srgbClr val="00B0F0"/>
                </a:solidFill>
              </a:rPr>
              <a:t>.nH</a:t>
            </a:r>
            <a:r>
              <a:rPr lang="en-US" sz="2200" b="1" dirty="0" smtClean="0">
                <a:solidFill>
                  <a:srgbClr val="00B0F0"/>
                </a:solidFill>
              </a:rPr>
              <a:t>2</a:t>
            </a:r>
            <a:r>
              <a:rPr lang="en-US" sz="3000" b="1" dirty="0" smtClean="0">
                <a:solidFill>
                  <a:srgbClr val="00B0F0"/>
                </a:solidFill>
              </a:rPr>
              <a:t>O</a:t>
            </a:r>
            <a:r>
              <a:rPr lang="ar-IQ" sz="3000" b="1" dirty="0" smtClean="0">
                <a:solidFill>
                  <a:srgbClr val="00B0F0"/>
                </a:solidFill>
              </a:rPr>
              <a:t>)</a:t>
            </a:r>
            <a:endParaRPr lang="en-US" sz="3000" dirty="0" smtClean="0">
              <a:solidFill>
                <a:srgbClr val="00B0F0"/>
              </a:solidFill>
            </a:endParaRPr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b="1" dirty="0" smtClean="0"/>
              <a:t>-هو </a:t>
            </a:r>
            <a:r>
              <a:rPr lang="ar-IQ" b="1" dirty="0" err="1" smtClean="0"/>
              <a:t>سليكا</a:t>
            </a:r>
            <a:r>
              <a:rPr lang="ar-IQ" b="1" dirty="0" smtClean="0"/>
              <a:t> عديمة التبلور .</a:t>
            </a:r>
            <a:endParaRPr lang="en-US" dirty="0" smtClean="0"/>
          </a:p>
          <a:p>
            <a:r>
              <a:rPr lang="ar-IQ" b="1" dirty="0" smtClean="0"/>
              <a:t>يتواجد بهيئة عروق أو فواصل ما بين حبيبات معدن الكوارتز أو بأشكال عنقودية أو كلوية ، عديم اللون معتم واللمعان لحبيبات الكوارتز .  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sz="3500" dirty="0" smtClean="0">
              <a:solidFill>
                <a:srgbClr val="00B0F0"/>
              </a:solidFill>
            </a:endParaRPr>
          </a:p>
          <a:p>
            <a:r>
              <a:rPr lang="ar-IQ" sz="3500" b="1" dirty="0" smtClean="0">
                <a:solidFill>
                  <a:srgbClr val="00B0F0"/>
                </a:solidFill>
              </a:rPr>
              <a:t>7- </a:t>
            </a:r>
            <a:r>
              <a:rPr lang="en-US" sz="3500" b="1" dirty="0" smtClean="0">
                <a:solidFill>
                  <a:srgbClr val="00B0F0"/>
                </a:solidFill>
              </a:rPr>
              <a:t>Volcanic glass</a:t>
            </a:r>
            <a:r>
              <a:rPr lang="ar-IQ" sz="3500" b="1" dirty="0" smtClean="0">
                <a:solidFill>
                  <a:srgbClr val="00B0F0"/>
                </a:solidFill>
              </a:rPr>
              <a:t> :-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b="1" dirty="0" smtClean="0"/>
              <a:t>- يتواجد أحيانا كشوائب داخل معدن </a:t>
            </a:r>
            <a:r>
              <a:rPr lang="ar-IQ" b="1" dirty="0" err="1" smtClean="0"/>
              <a:t>اللوسايت</a:t>
            </a:r>
            <a:r>
              <a:rPr lang="ar-IQ" b="1" dirty="0" smtClean="0"/>
              <a:t> (</a:t>
            </a:r>
            <a:r>
              <a:rPr lang="en-US" b="1" dirty="0" smtClean="0"/>
              <a:t>Lucite</a:t>
            </a:r>
            <a:r>
              <a:rPr lang="ar-IQ" b="1" dirty="0" smtClean="0"/>
              <a:t>) أو كمادة بينية في صخرة أل( </a:t>
            </a:r>
            <a:r>
              <a:rPr lang="en-US" b="1" dirty="0" smtClean="0"/>
              <a:t>Obsidian</a:t>
            </a:r>
            <a:r>
              <a:rPr lang="ar-IQ" b="1" dirty="0" smtClean="0"/>
              <a:t>) النارية التي كلها عبارة عن زجاج بركاني ، </a:t>
            </a:r>
            <a:r>
              <a:rPr lang="ar-IQ" b="1" dirty="0" err="1" smtClean="0"/>
              <a:t>النتوء</a:t>
            </a:r>
            <a:r>
              <a:rPr lang="ar-IQ" b="1" dirty="0" smtClean="0"/>
              <a:t> واطئ، عديم اللون إلى رصاصي فاتح .</a:t>
            </a:r>
            <a:endParaRPr lang="en-US" dirty="0" smtClean="0"/>
          </a:p>
          <a:p>
            <a:endParaRPr lang="ar-SA" dirty="0"/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r"/>
            <a:r>
              <a:rPr lang="ar-IQ" sz="3600" b="1" u="sng" dirty="0" smtClean="0">
                <a:solidFill>
                  <a:schemeClr val="tx1"/>
                </a:solidFill>
              </a:rPr>
              <a:t>* المــعــــادن المتجـــانسة بصــرياً :- </a:t>
            </a:r>
            <a:r>
              <a:rPr lang="en-US" sz="3600" b="1" u="sng" dirty="0" smtClean="0">
                <a:solidFill>
                  <a:schemeClr val="tx1"/>
                </a:solidFill>
              </a:rPr>
              <a:t>Isotropic  Minerals</a:t>
            </a:r>
            <a:r>
              <a:rPr lang="ar-IQ" sz="3600" b="1" u="sng" dirty="0" smtClean="0">
                <a:solidFill>
                  <a:schemeClr val="tx1"/>
                </a:solidFill>
              </a:rPr>
              <a:t> </a:t>
            </a:r>
            <a:endParaRPr lang="ar-SA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3410" y="142852"/>
            <a:ext cx="8920590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206</TotalTime>
  <Words>229</Words>
  <PresentationFormat>عرض على الشاشة (3:4)‏</PresentationFormat>
  <Paragraphs>56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موازنة</vt:lpstr>
      <vt:lpstr>بصرية المعادن (ج/206) 3  ملاحظات في دراسة الشرائح الرقيقة للمعادن والصخور Optical Mineralogy (G/206)</vt:lpstr>
      <vt:lpstr>* المــعــــادن المعتمة:- Opaque  Minerals </vt:lpstr>
      <vt:lpstr>* المــعــــادن المتجـــانسة بصــرياً :- Isotropic  Minerals </vt:lpstr>
      <vt:lpstr>* المــعــــادن المتجـــانسة بصــرياً :- Isotropic  Minerals </vt:lpstr>
      <vt:lpstr>* المــعــــادن المتجـــانسة بصــرياً :- Isotropic  Minerals </vt:lpstr>
      <vt:lpstr>* المــعــــادن المتجـــانسة بصــرياً :- Isotropic  Minerals </vt:lpstr>
      <vt:lpstr>* المــعــــادن المتجـــانسة بصــرياً :- Isotropic  Minerals 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بصرية المعادن (ج/206)   ملاحظات في دراسة الشرائح الرقيقة للمعادن والصخور Optical Mineralogy (G/206)</dc:title>
  <cp:lastModifiedBy>intel</cp:lastModifiedBy>
  <cp:revision>23</cp:revision>
  <dcterms:modified xsi:type="dcterms:W3CDTF">2011-11-16T18:31:49Z</dcterms:modified>
</cp:coreProperties>
</file>